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10" r:id="rId2"/>
    <p:sldId id="413" r:id="rId3"/>
    <p:sldId id="383" r:id="rId4"/>
    <p:sldId id="411" r:id="rId5"/>
    <p:sldId id="414" r:id="rId6"/>
    <p:sldId id="391" r:id="rId7"/>
    <p:sldId id="397" r:id="rId8"/>
    <p:sldId id="412" r:id="rId9"/>
    <p:sldId id="416" r:id="rId10"/>
    <p:sldId id="417" r:id="rId11"/>
    <p:sldId id="403" r:id="rId12"/>
    <p:sldId id="415" r:id="rId13"/>
    <p:sldId id="39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6327" autoAdjust="0"/>
  </p:normalViewPr>
  <p:slideViewPr>
    <p:cSldViewPr snapToGrid="0">
      <p:cViewPr>
        <p:scale>
          <a:sx n="100" d="100"/>
          <a:sy n="100" d="100"/>
        </p:scale>
        <p:origin x="1812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 noEditPoints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11/17/2024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 noEditPoints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11/17/2024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54737-0AD1-BCA2-4C8C-0D6580379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AB6DB3-ED4B-1D46-101B-FD010E6C6FB6}"/>
              </a:ext>
            </a:extLst>
          </p:cNvPr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5FE3CE-518D-3B7E-863F-F89AC35FE960}"/>
              </a:ext>
            </a:extLst>
          </p:cNvPr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9EA3A-AC38-9F2D-4B09-594391E1B902}"/>
              </a:ext>
            </a:extLst>
          </p:cNvPr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05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D149A-B1AB-04C5-6032-B381E5D9B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67F827-0D0F-F5B5-0263-63168F7BC888}"/>
              </a:ext>
            </a:extLst>
          </p:cNvPr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A77350-5226-9E42-24EB-29C647157DE9}"/>
              </a:ext>
            </a:extLst>
          </p:cNvPr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43991-0E2B-7284-9C23-71D9BDAA19F3}"/>
              </a:ext>
            </a:extLst>
          </p:cNvPr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5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0F800-593E-A297-C31B-CD231D46C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A47FAE-D2D1-829F-E35A-A9A897B7BEA8}"/>
              </a:ext>
            </a:extLst>
          </p:cNvPr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4C0015-6E54-B342-E0C7-3392EB14AFFD}"/>
              </a:ext>
            </a:extLst>
          </p:cNvPr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1B465-CBF1-555E-E320-F91B21CD6ACF}"/>
              </a:ext>
            </a:extLst>
          </p:cNvPr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146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 hasCustomPrompt="1"/>
          </p:nvPr>
        </p:nvSpPr>
        <p:spPr>
          <a:xfrm>
            <a:off x="4732428" y="411479"/>
            <a:ext cx="41148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/>
          <p:cNvGrpSpPr/>
          <p:nvPr/>
        </p:nvGrpSpPr>
        <p:grpSpPr bwMode="auto">
          <a:xfrm>
            <a:off x="1" y="758752"/>
            <a:ext cx="4574436" cy="6099248"/>
            <a:chOff x="0" y="12289"/>
            <a:chExt cx="3550" cy="3551"/>
          </a:xfrm>
        </p:grpSpPr>
        <p:sp>
          <p:nvSpPr>
            <p:cNvPr id="10" name="Freeform 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cxnSp>
        <p:nvCxnSpPr>
          <p:cNvPr id="13" name="Straight Connector 12"/>
          <p:cNvCxnSpPr/>
          <p:nvPr userDrawn="1"/>
        </p:nvCxnSpPr>
        <p:spPr>
          <a:xfrm>
            <a:off x="4732020" y="3950208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 bwMode="auto">
          <a:xfrm rot="16200000" flipV="1">
            <a:off x="-369903" y="4270035"/>
            <a:ext cx="2959226" cy="2219420"/>
            <a:chOff x="0" y="12289"/>
            <a:chExt cx="3550" cy="3551"/>
          </a:xfrm>
        </p:grpSpPr>
        <p:sp>
          <p:nvSpPr>
            <p:cNvPr id="9" name="Freeform 13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5" name="Freeform 14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7" name="Freeform 15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16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2746057" y="4661717"/>
            <a:ext cx="5952173" cy="13807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753201" y="6313170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/>
          <p:cNvSpPr>
            <a:spLocks noGrp="1" noEditPoints="1"/>
          </p:cNvSpPr>
          <p:nvPr>
            <p:ph sz="quarter" idx="14" hasCustomPrompt="1"/>
          </p:nvPr>
        </p:nvSpPr>
        <p:spPr>
          <a:xfrm>
            <a:off x="452914" y="584005"/>
            <a:ext cx="2118836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13" hasCustomPrompt="1"/>
          </p:nvPr>
        </p:nvSpPr>
        <p:spPr>
          <a:xfrm>
            <a:off x="2753201" y="584005"/>
            <a:ext cx="5945029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/>
          <p:cNvSpPr>
            <a:spLocks noGrp="1" noEditPoints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2160" userDrawn="1">
          <p15:clr>
            <a:srgbClr val="FBAE40"/>
          </p15:clr>
        </p15:guide>
        <p15:guide id="4" pos="3870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36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 bwMode="auto">
          <a:xfrm rot="10800000">
            <a:off x="6652530" y="0"/>
            <a:ext cx="2493906" cy="3325208"/>
            <a:chOff x="0" y="12289"/>
            <a:chExt cx="3550" cy="3551"/>
          </a:xfrm>
        </p:grpSpPr>
        <p:sp>
          <p:nvSpPr>
            <p:cNvPr id="12" name="Freeform 4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3" name="Freeform 5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16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45770" y="198408"/>
            <a:ext cx="8229600" cy="157431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45770" y="2148840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 noEditPoints="1"/>
          </p:cNvSpPr>
          <p:nvPr>
            <p:ph sz="quarter" idx="13" hasCustomPrompt="1"/>
          </p:nvPr>
        </p:nvSpPr>
        <p:spPr>
          <a:xfrm>
            <a:off x="446642" y="2676525"/>
            <a:ext cx="4310063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/>
          <p:cNvSpPr>
            <a:spLocks noGrp="1" noEditPoints="1"/>
          </p:cNvSpPr>
          <p:nvPr>
            <p:ph sz="quarter" idx="14" hasCustomPrompt="1"/>
          </p:nvPr>
        </p:nvSpPr>
        <p:spPr>
          <a:xfrm>
            <a:off x="5715000" y="2676525"/>
            <a:ext cx="296037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 noEditPoints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2160" userDrawn="1">
          <p15:clr>
            <a:srgbClr val="FBAE40"/>
          </p15:clr>
        </p15:guide>
        <p15:guide id="4" pos="3870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36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45770" y="202401"/>
            <a:ext cx="8229600" cy="157032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/>
          <p:cNvSpPr>
            <a:spLocks noGrp="1" noEditPoints="1"/>
          </p:cNvSpPr>
          <p:nvPr>
            <p:ph type="tbl" sz="quarter" idx="10"/>
          </p:nvPr>
        </p:nvSpPr>
        <p:spPr>
          <a:xfrm>
            <a:off x="445770" y="2628629"/>
            <a:ext cx="8229600" cy="3636740"/>
          </a:xfrm>
        </p:spPr>
        <p:txBody>
          <a:bodyPr>
            <a:noAutofit/>
          </a:bodyPr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10" name="Slide Number Placeholder 9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/>
          <p:cNvSpPr>
            <a:spLocks noGrp="1" noEditPoints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45770" y="2148840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2160" userDrawn="1">
          <p15:clr>
            <a:srgbClr val="FBAE40"/>
          </p15:clr>
        </p15:guide>
        <p15:guide id="4" pos="3870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36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 hasCustomPrompt="1"/>
          </p:nvPr>
        </p:nvSpPr>
        <p:spPr>
          <a:xfrm>
            <a:off x="445770" y="411479"/>
            <a:ext cx="41148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/>
          <p:cNvGrpSpPr/>
          <p:nvPr/>
        </p:nvGrpSpPr>
        <p:grpSpPr bwMode="auto">
          <a:xfrm flipH="1" flipV="1">
            <a:off x="4569564" y="0"/>
            <a:ext cx="4574436" cy="6099248"/>
            <a:chOff x="0" y="12289"/>
            <a:chExt cx="3550" cy="3551"/>
          </a:xfrm>
        </p:grpSpPr>
        <p:sp>
          <p:nvSpPr>
            <p:cNvPr id="10" name="Freeform 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18" name="Text Placeholder 29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445770" y="4549552"/>
            <a:ext cx="41148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45770" y="3950208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772025" y="0"/>
            <a:ext cx="4371974" cy="3235602"/>
            <a:chOff x="5612972" y="1"/>
            <a:chExt cx="6615961" cy="3672246"/>
          </a:xfrm>
        </p:grpSpPr>
        <p:sp>
          <p:nvSpPr>
            <p:cNvPr id="7" name="AutoShape 24"/>
            <p:cNvSpPr/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/>
              <a:ahLst/>
              <a:cxnLst/>
              <a:rect l="l" t="t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/>
              <a:ahLst/>
              <a:cxnLst/>
              <a:rect l="l" t="t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/>
              <a:ahLst/>
              <a:cxnLst/>
              <a:rect l="l" t="t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/>
              <a:ahLst/>
              <a:cxnLst/>
              <a:rect l="l" t="t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/>
              <a:ahLst/>
              <a:cxnLst/>
              <a:rect l="l" t="t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12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45771" y="189573"/>
            <a:ext cx="5090810" cy="15935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/>
          <p:cNvSpPr>
            <a:spLocks noGrp="1" noEditPoints="1"/>
          </p:cNvSpPr>
          <p:nvPr>
            <p:ph sz="quarter" idx="13" hasCustomPrompt="1"/>
          </p:nvPr>
        </p:nvSpPr>
        <p:spPr>
          <a:xfrm>
            <a:off x="445770" y="2281919"/>
            <a:ext cx="5090810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/>
          <p:cNvSpPr>
            <a:spLocks noGrp="1" noEditPoints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/>
          <p:cNvSpPr>
            <a:spLocks noGrp="1" noEditPoints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45770" y="2148840"/>
            <a:ext cx="1597914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>
            <a:spLocks noGrp="1" noEditPoints="1"/>
          </p:cNvSpPr>
          <p:nvPr>
            <p:ph type="pic" sz="quarter" idx="13"/>
          </p:nvPr>
        </p:nvSpPr>
        <p:spPr>
          <a:xfrm>
            <a:off x="0" y="1"/>
            <a:ext cx="9144000" cy="6880543"/>
          </a:xfrm>
          <a:custGeom>
            <a:avLst/>
            <a:gdLst/>
            <a:ahLst/>
            <a:cxnLst/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lnTo>
                  <a:pt x="63093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8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732020" y="444933"/>
            <a:ext cx="4108109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4732020" y="3951843"/>
            <a:ext cx="16002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2" pos="5328" userDrawn="1">
          <p15:clr>
            <a:srgbClr val="FBAE40"/>
          </p15:clr>
        </p15:guide>
        <p15:guide id="3" pos="3258" userDrawn="1">
          <p15:clr>
            <a:srgbClr val="FBAE40"/>
          </p15:clr>
        </p15:guide>
        <p15:guide id="4" pos="342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 hasCustomPrompt="1"/>
          </p:nvPr>
        </p:nvSpPr>
        <p:spPr>
          <a:xfrm>
            <a:off x="4724876" y="430529"/>
            <a:ext cx="41148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/>
          <p:cNvSpPr>
            <a:spLocks noGrp="1" noEditPoints="1"/>
          </p:cNvSpPr>
          <p:nvPr>
            <p:ph type="pic" sz="quarter" idx="12"/>
          </p:nvPr>
        </p:nvSpPr>
        <p:spPr>
          <a:xfrm>
            <a:off x="0" y="-11113"/>
            <a:ext cx="43434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8" name="Text Placeholder 29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4724876" y="4568602"/>
            <a:ext cx="41148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732020" y="3950208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445770" y="2148840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 bwMode="auto">
          <a:xfrm rot="16200000" flipV="1">
            <a:off x="-369903" y="4270035"/>
            <a:ext cx="2959226" cy="2219420"/>
            <a:chOff x="0" y="12289"/>
            <a:chExt cx="3550" cy="3551"/>
          </a:xfrm>
        </p:grpSpPr>
        <p:sp>
          <p:nvSpPr>
            <p:cNvPr id="11" name="Freeform 1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2" name="Freeform 2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3" name="Freeform 2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32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45770" y="102876"/>
            <a:ext cx="8155305" cy="16802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/>
          <p:cNvSpPr>
            <a:spLocks noGrp="1" noEditPoints="1"/>
          </p:cNvSpPr>
          <p:nvPr>
            <p:ph sz="quarter" idx="13" hasCustomPrompt="1"/>
          </p:nvPr>
        </p:nvSpPr>
        <p:spPr>
          <a:xfrm>
            <a:off x="2743200" y="2282008"/>
            <a:ext cx="5857875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/>
          <p:cNvSpPr>
            <a:spLocks noGrp="1" noEditPoints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1728" userDrawn="1">
          <p15:clr>
            <a:srgbClr val="FBAE40"/>
          </p15:clr>
        </p15:guide>
        <p15:guide id="4" pos="4302" userDrawn="1">
          <p15:clr>
            <a:srgbClr val="FBAE40"/>
          </p15:clr>
        </p15:guide>
        <p15:guide id="5" pos="1458" userDrawn="1">
          <p15:clr>
            <a:srgbClr val="FBAE40"/>
          </p15:clr>
        </p15:guide>
        <p15:guide id="6" pos="3006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440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pos="4014" userDrawn="1">
          <p15:clr>
            <a:srgbClr val="FBAE40"/>
          </p15:clr>
        </p15:guide>
        <p15:guide id="11" pos="273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 hasCustomPrompt="1"/>
          </p:nvPr>
        </p:nvSpPr>
        <p:spPr>
          <a:xfrm>
            <a:off x="4732428" y="411479"/>
            <a:ext cx="41148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/>
          <p:cNvGrpSpPr/>
          <p:nvPr/>
        </p:nvGrpSpPr>
        <p:grpSpPr bwMode="auto">
          <a:xfrm>
            <a:off x="1" y="758752"/>
            <a:ext cx="4574436" cy="6099248"/>
            <a:chOff x="0" y="12289"/>
            <a:chExt cx="3550" cy="3551"/>
          </a:xfrm>
        </p:grpSpPr>
        <p:sp>
          <p:nvSpPr>
            <p:cNvPr id="10" name="Freeform 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cxnSp>
        <p:nvCxnSpPr>
          <p:cNvPr id="13" name="Straight Connector 12"/>
          <p:cNvCxnSpPr/>
          <p:nvPr userDrawn="1"/>
        </p:nvCxnSpPr>
        <p:spPr>
          <a:xfrm>
            <a:off x="4732020" y="3950208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4732429" y="4549552"/>
            <a:ext cx="41148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 bwMode="auto">
          <a:xfrm rot="10800000">
            <a:off x="6652530" y="0"/>
            <a:ext cx="2493906" cy="3325208"/>
            <a:chOff x="0" y="12289"/>
            <a:chExt cx="3550" cy="3551"/>
          </a:xfrm>
        </p:grpSpPr>
        <p:sp>
          <p:nvSpPr>
            <p:cNvPr id="12" name="Freeform 4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3" name="Freeform 5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16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45770" y="278129"/>
            <a:ext cx="7333774" cy="149459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/>
          <p:cNvSpPr>
            <a:spLocks noGrp="1" noEditPoints="1"/>
          </p:cNvSpPr>
          <p:nvPr>
            <p:ph sz="quarter" idx="15" hasCustomPrompt="1"/>
          </p:nvPr>
        </p:nvSpPr>
        <p:spPr>
          <a:xfrm>
            <a:off x="445771" y="2676525"/>
            <a:ext cx="3368120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/>
          <p:cNvSpPr>
            <a:spLocks noGrp="1" noEditPoints="1"/>
          </p:cNvSpPr>
          <p:nvPr>
            <p:ph sz="quarter" idx="16" hasCustomPrompt="1"/>
          </p:nvPr>
        </p:nvSpPr>
        <p:spPr>
          <a:xfrm>
            <a:off x="4411424" y="2676525"/>
            <a:ext cx="3368120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/>
          <p:cNvSpPr>
            <a:spLocks noGrp="1" noEditPoints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45770" y="2148840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2160" userDrawn="1">
          <p15:clr>
            <a:srgbClr val="FBAE40"/>
          </p15:clr>
        </p15:guide>
        <p15:guide id="4" pos="3870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36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772025" y="0"/>
            <a:ext cx="4371974" cy="3235602"/>
            <a:chOff x="5612972" y="1"/>
            <a:chExt cx="6615961" cy="3672246"/>
          </a:xfrm>
        </p:grpSpPr>
        <p:sp>
          <p:nvSpPr>
            <p:cNvPr id="12" name="AutoShape 24"/>
            <p:cNvSpPr/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/>
              <a:ahLst/>
              <a:cxnLst/>
              <a:rect l="l" t="t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/>
              <a:ahLst/>
              <a:cxnLst/>
              <a:rect l="l" t="t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4" name="Freeform 8"/>
            <p:cNvSpPr/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/>
              <a:ahLst/>
              <a:cxnLst/>
              <a:rect l="l" t="t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8" name="Freeform 9"/>
            <p:cNvSpPr/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/>
              <a:ahLst/>
              <a:cxnLst/>
              <a:rect l="l" t="t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9" name="Freeform 10"/>
            <p:cNvSpPr/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/>
              <a:ahLst/>
              <a:cxnLst/>
              <a:rect l="l" t="t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sz="1800" dirty="0"/>
            </a:p>
          </p:txBody>
        </p:sp>
      </p:grpSp>
      <p:sp>
        <p:nvSpPr>
          <p:cNvPr id="16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739163" y="3499667"/>
            <a:ext cx="3704750" cy="25428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760595" y="6313170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/>
          <p:cNvSpPr>
            <a:spLocks noGrp="1" noEditPoints="1"/>
          </p:cNvSpPr>
          <p:nvPr>
            <p:ph sz="quarter" idx="14" hasCustomPrompt="1"/>
          </p:nvPr>
        </p:nvSpPr>
        <p:spPr>
          <a:xfrm>
            <a:off x="452914" y="457201"/>
            <a:ext cx="3898702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/>
          <p:cNvSpPr>
            <a:spLocks noGrp="1" noEditPoints="1"/>
          </p:cNvSpPr>
          <p:nvPr>
            <p:ph sz="quarter" idx="15" hasCustomPrompt="1"/>
          </p:nvPr>
        </p:nvSpPr>
        <p:spPr>
          <a:xfrm>
            <a:off x="445770" y="2810596"/>
            <a:ext cx="3898702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/>
          <p:cNvSpPr>
            <a:spLocks noGrp="1" noEditPoints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2160" userDrawn="1">
          <p15:clr>
            <a:srgbClr val="FBAE40"/>
          </p15:clr>
        </p15:guide>
        <p15:guide id="4" pos="3870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36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 noEditPoints="1"/>
          </p:cNvSpPr>
          <p:nvPr>
            <p:ph type="title" hasCustomPrompt="1"/>
          </p:nvPr>
        </p:nvSpPr>
        <p:spPr>
          <a:xfrm>
            <a:off x="431482" y="278129"/>
            <a:ext cx="3797618" cy="23540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/>
          <p:cNvSpPr>
            <a:spLocks noGrp="1" noEditPoints="1"/>
          </p:cNvSpPr>
          <p:nvPr>
            <p:ph sz="quarter" idx="16" hasCustomPrompt="1"/>
          </p:nvPr>
        </p:nvSpPr>
        <p:spPr>
          <a:xfrm>
            <a:off x="445770" y="3279580"/>
            <a:ext cx="378333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45770" y="2997459"/>
            <a:ext cx="16002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 noEditPoints="1"/>
          </p:cNvSpPr>
          <p:nvPr>
            <p:ph type="pic" sz="quarter" idx="15"/>
          </p:nvPr>
        </p:nvSpPr>
        <p:spPr>
          <a:xfrm>
            <a:off x="4572000" y="0"/>
            <a:ext cx="4588669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0" name="Slide Number Placeholder 9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/>
          <p:cNvSpPr>
            <a:spLocks noGrp="1" noEditPoints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450" userDrawn="1">
          <p15:clr>
            <a:srgbClr val="FBAE40"/>
          </p15:clr>
        </p15:guide>
        <p15:guide id="2" pos="5310" userDrawn="1">
          <p15:clr>
            <a:srgbClr val="FBAE40"/>
          </p15:clr>
        </p15:guide>
        <p15:guide id="3" pos="2160" userDrawn="1">
          <p15:clr>
            <a:srgbClr val="FBAE40"/>
          </p15:clr>
        </p15:guide>
        <p15:guide id="4" pos="3870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36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45770" y="1825625"/>
            <a:ext cx="77866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1"/>
          <p:cNvSpPr>
            <a:spLocks noGrp="1" noEditPoints="1"/>
          </p:cNvSpPr>
          <p:nvPr>
            <p:ph type="title"/>
          </p:nvPr>
        </p:nvSpPr>
        <p:spPr>
          <a:xfrm>
            <a:off x="445770" y="365126"/>
            <a:ext cx="7800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0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50236" y="6332221"/>
            <a:ext cx="984885" cy="2476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445770" y="6332221"/>
            <a:ext cx="392430" cy="2476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18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558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450" userDrawn="1">
          <p15:clr>
            <a:srgbClr val="547EBF"/>
          </p15:clr>
        </p15:guide>
        <p15:guide id="8" pos="2790" userDrawn="1">
          <p15:clr>
            <a:srgbClr val="547EBF"/>
          </p15:clr>
        </p15:guide>
        <p15:guide id="9" pos="1584" userDrawn="1">
          <p15:clr>
            <a:srgbClr val="547EBF"/>
          </p15:clr>
        </p15:guide>
        <p15:guide id="10" pos="1386" userDrawn="1">
          <p15:clr>
            <a:srgbClr val="547EBF"/>
          </p15:clr>
        </p15:guide>
        <p15:guide id="11" pos="4176" userDrawn="1">
          <p15:clr>
            <a:srgbClr val="547EBF"/>
          </p15:clr>
        </p15:guide>
        <p15:guide id="12" pos="4374" userDrawn="1">
          <p15:clr>
            <a:srgbClr val="547EBF"/>
          </p15:clr>
        </p15:guide>
        <p15:guide id="13" pos="3726" userDrawn="1">
          <p15:clr>
            <a:srgbClr val="9FCC3B"/>
          </p15:clr>
        </p15:guide>
        <p15:guide id="14" pos="3906" userDrawn="1">
          <p15:clr>
            <a:srgbClr val="9FCC3B"/>
          </p15:clr>
        </p15:guide>
        <p15:guide id="15" pos="2034" userDrawn="1">
          <p15:clr>
            <a:srgbClr val="9FCC3B"/>
          </p15:clr>
        </p15:guide>
        <p15:guide id="16" pos="1854" userDrawn="1">
          <p15:clr>
            <a:srgbClr val="9FCC3B"/>
          </p15:clr>
        </p15:guide>
        <p15:guide id="17" pos="29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3108106" y="285644"/>
            <a:ext cx="5486400" cy="3291840"/>
          </a:xfrm>
        </p:spPr>
        <p:txBody>
          <a:bodyPr/>
          <a:lstStyle/>
          <a:p>
            <a:endParaRPr lang="ru-RU" sz="4400" dirty="0"/>
          </a:p>
          <a:p>
            <a:endParaRPr lang="ru-RU" sz="4400" dirty="0"/>
          </a:p>
          <a:p>
            <a:r>
              <a:rPr lang="ru-RU" sz="3600" dirty="0"/>
              <a:t>Физкультурно-спортивный проект</a:t>
            </a:r>
          </a:p>
          <a:p>
            <a:r>
              <a:rPr lang="ru-RU" sz="3600" dirty="0"/>
              <a:t>г.о Тольятти</a:t>
            </a:r>
          </a:p>
          <a:p>
            <a:endParaRPr lang="ru-RU" sz="3600" dirty="0"/>
          </a:p>
          <a:p>
            <a:r>
              <a:rPr lang="ru-RU" sz="4400" dirty="0">
                <a:solidFill>
                  <a:srgbClr val="0070C0"/>
                </a:solidFill>
              </a:rPr>
              <a:t>"Здоровый двор"</a:t>
            </a:r>
          </a:p>
        </p:txBody>
      </p:sp>
    </p:spTree>
  </p:cSld>
  <p:clrMapOvr>
    <a:masterClrMapping/>
  </p:clrMapOvr>
  <p:transition advTm="7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74726-1A35-C1DF-3EF5-84DA96B23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DFD3F7C-DF7A-6554-B6DA-42296BFA4F5D}"/>
              </a:ext>
            </a:extLst>
          </p:cNvPr>
          <p:cNvSpPr>
            <a:spLocks noGrp="1" noEditPoints="1"/>
          </p:cNvSpPr>
          <p:nvPr>
            <p:ph type="ctrTitle"/>
          </p:nvPr>
        </p:nvSpPr>
        <p:spPr>
          <a:xfrm>
            <a:off x="180975" y="-1114626"/>
            <a:ext cx="8782050" cy="2717348"/>
          </a:xfrm>
        </p:spPr>
        <p:txBody>
          <a:bodyPr/>
          <a:lstStyle/>
          <a:p>
            <a:r>
              <a:rPr lang="ru-RU" sz="4000" dirty="0"/>
              <a:t>"Здоровый двор" - веселые старты,  конкурсы и викторины, квесты.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DC2DE5-D7A4-6243-D216-C5CA84622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4" y="1872527"/>
            <a:ext cx="3036358" cy="22772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6CA7BE-DF1A-71F3-F7CD-CFC34D3AF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01825"/>
            <a:ext cx="3524250" cy="4699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A19E6CE-AC3E-EE1B-4011-78B6A1457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4" y="4294189"/>
            <a:ext cx="3036357" cy="227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25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 noEditPoints="1"/>
          </p:cNvSpPr>
          <p:nvPr>
            <p:ph type="title"/>
          </p:nvPr>
        </p:nvSpPr>
        <p:spPr>
          <a:xfrm>
            <a:off x="268448" y="584005"/>
            <a:ext cx="7852095" cy="1188720"/>
          </a:xfrm>
        </p:spPr>
        <p:txBody>
          <a:bodyPr/>
          <a:lstStyle/>
          <a:p>
            <a:r>
              <a:rPr lang="ru-RU" dirty="0"/>
              <a:t>В нашем проекте приняли участие</a:t>
            </a:r>
            <a:endParaRPr lang="en-US" dirty="0"/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116541890"/>
              </p:ext>
            </p:extLst>
          </p:nvPr>
        </p:nvGraphicFramePr>
        <p:xfrm>
          <a:off x="926324" y="2688470"/>
          <a:ext cx="6776314" cy="30449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88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8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498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+mj-lt"/>
                        </a:rPr>
                        <a:t>Год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+mj-lt"/>
                        </a:rPr>
                        <a:t>Кол-во участников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98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2023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17,664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498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2024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22,312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605-57D5-AFB1-377C-36AE833B4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D1357-4C7B-62D5-4921-E293BA708EF6}"/>
              </a:ext>
            </a:extLst>
          </p:cNvPr>
          <p:cNvSpPr>
            <a:spLocks noGrp="1" noEditPoints="1"/>
          </p:cNvSpPr>
          <p:nvPr>
            <p:ph type="title"/>
          </p:nvPr>
        </p:nvSpPr>
        <p:spPr>
          <a:xfrm>
            <a:off x="268448" y="584005"/>
            <a:ext cx="7852095" cy="1188720"/>
          </a:xfrm>
        </p:spPr>
        <p:txBody>
          <a:bodyPr/>
          <a:lstStyle/>
          <a:p>
            <a:r>
              <a:rPr lang="ru-RU" dirty="0"/>
              <a:t>Тиражирование проекта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C5D898-078B-06F2-ABA0-889399E962BA}"/>
              </a:ext>
            </a:extLst>
          </p:cNvPr>
          <p:cNvSpPr txBox="1"/>
          <p:nvPr/>
        </p:nvSpPr>
        <p:spPr>
          <a:xfrm>
            <a:off x="2235666" y="2692433"/>
            <a:ext cx="46055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Проект может быть успешно тиражирован в масштабах субъектов</a:t>
            </a:r>
          </a:p>
          <a:p>
            <a:r>
              <a:rPr lang="ru-RU" dirty="0"/>
              <a:t>Российской Федерации, а также адаптирован к различным</a:t>
            </a:r>
          </a:p>
          <a:p>
            <a:r>
              <a:rPr lang="ru-RU" dirty="0"/>
              <a:t>сообществам на международном уровне.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134FB7-4994-15D6-1193-953633726146}"/>
              </a:ext>
            </a:extLst>
          </p:cNvPr>
          <p:cNvSpPr txBox="1"/>
          <p:nvPr/>
        </p:nvSpPr>
        <p:spPr>
          <a:xfrm>
            <a:off x="536895" y="2934050"/>
            <a:ext cx="83344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Проект может быть успешно тиражирован в масштабах субъектов Российской Федерации, а также адаптирован к различным</a:t>
            </a:r>
          </a:p>
          <a:p>
            <a:r>
              <a:rPr lang="ru-RU" sz="2800" b="1" dirty="0">
                <a:solidFill>
                  <a:schemeClr val="tx2"/>
                </a:solidFill>
              </a:rPr>
              <a:t>сообществам на международном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292947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320320" y="553672"/>
            <a:ext cx="5486400" cy="1740295"/>
          </a:xfrm>
        </p:spPr>
        <p:txBody>
          <a:bodyPr/>
          <a:lstStyle/>
          <a:p>
            <a:r>
              <a:rPr lang="ru-RU" dirty="0"/>
              <a:t>Спасибо за внимание!</a:t>
            </a:r>
            <a:endParaRPr lang="en-US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91157" y="2737362"/>
            <a:ext cx="5093237" cy="3819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5C4BC-FF48-5A11-ECA5-5C846C23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«Здоровый двор»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2D1DB-53B2-E1F4-11F0-2374C0B0B5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5771" y="2959910"/>
            <a:ext cx="8194891" cy="370851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Проект "Здоровый двор" реализуется с 2021 года в рамках  федерального проекта «Спорт – норма жизни» нацпроекта «Демография»  на дворовых территориях города в течении года, мероприятия проводят инструкторы по спорту клубов по месту жительства.</a:t>
            </a:r>
          </a:p>
          <a:p>
            <a:pPr algn="just"/>
            <a:r>
              <a:rPr lang="ru-RU" dirty="0"/>
              <a:t>В программе дворовых праздников предусмотрены мастер-классы и показательные выступления воспитанников спортивных школ олимпийского резерва и профессиональных клубов, веселые старты и возможность попробовать свои силы в выполнении нормативов комплекса ГТО, подвижные и интерактивные игры, конкурсы и викторины, квесты.</a:t>
            </a:r>
          </a:p>
        </p:txBody>
      </p:sp>
    </p:spTree>
    <p:extLst>
      <p:ext uri="{BB962C8B-B14F-4D97-AF65-F5344CB8AC3E}">
        <p14:creationId xmlns:p14="http://schemas.microsoft.com/office/powerpoint/2010/main" val="340145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5428" y="181184"/>
            <a:ext cx="6787747" cy="1593507"/>
          </a:xfrm>
        </p:spPr>
        <p:txBody>
          <a:bodyPr/>
          <a:lstStyle/>
          <a:p>
            <a:r>
              <a:rPr lang="ru-RU" dirty="0"/>
              <a:t>Цель нашего проекта: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sz="quarter" idx="13"/>
          </p:nvPr>
        </p:nvSpPr>
        <p:spPr>
          <a:xfrm>
            <a:off x="168683" y="2717467"/>
            <a:ext cx="6788150" cy="3709987"/>
          </a:xfrm>
        </p:spPr>
        <p:txBody>
          <a:bodyPr vert="horz" lIns="0" tIns="457200" rIns="0" bIns="0" rtlCol="0">
            <a:normAutofit/>
          </a:bodyPr>
          <a:lstStyle/>
          <a:p>
            <a:pPr marL="0" indent="0">
              <a:buNone/>
            </a:pPr>
            <a:r>
              <a:rPr lang="ru-RU" sz="3600" dirty="0"/>
              <a:t>Популяризация  физической культуры и спорта, вовлечение населения в активный и здоровый образ жизни</a:t>
            </a:r>
            <a:endParaRPr lang="en-US" sz="3600" dirty="0"/>
          </a:p>
        </p:txBody>
      </p:sp>
    </p:spTree>
  </p:cSld>
  <p:clrMapOvr>
    <a:masterClrMapping/>
  </p:clrMapOvr>
  <p:transition advTm="26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27373" y="197962"/>
            <a:ext cx="6787747" cy="1593507"/>
          </a:xfrm>
        </p:spPr>
        <p:txBody>
          <a:bodyPr/>
          <a:lstStyle/>
          <a:p>
            <a:r>
              <a:rPr lang="ru-RU" dirty="0"/>
              <a:t>Задачи нашего проекта: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sz="quarter" idx="13"/>
          </p:nvPr>
        </p:nvSpPr>
        <p:spPr>
          <a:xfrm>
            <a:off x="210627" y="2407073"/>
            <a:ext cx="7431743" cy="4119562"/>
          </a:xfrm>
        </p:spPr>
        <p:txBody>
          <a:bodyPr vert="horz" lIns="0" tIns="457200" rIns="0" bIns="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2000" dirty="0"/>
              <a:t>Вовлечение  населения города  в занятия  спортом</a:t>
            </a:r>
            <a:endParaRPr lang="en-US" sz="2000" dirty="0"/>
          </a:p>
          <a:p>
            <a:pPr marL="144000">
              <a:lnSpc>
                <a:spcPct val="120000"/>
              </a:lnSpc>
            </a:pPr>
            <a:r>
              <a:rPr lang="ru-RU" sz="2000" dirty="0"/>
              <a:t>Популяризация физической культуры, здорового образа жизни </a:t>
            </a:r>
          </a:p>
          <a:p>
            <a:pPr>
              <a:lnSpc>
                <a:spcPct val="120000"/>
              </a:lnSpc>
            </a:pPr>
            <a:r>
              <a:rPr lang="ru-RU" sz="2000" dirty="0"/>
              <a:t>Создание условий для организации интересного досуга населения разных категорий граждан и социальных групп</a:t>
            </a:r>
          </a:p>
          <a:p>
            <a:pPr>
              <a:lnSpc>
                <a:spcPct val="120000"/>
              </a:lnSpc>
            </a:pPr>
            <a:r>
              <a:rPr lang="ru-RU" sz="2000" dirty="0"/>
              <a:t>Сплочение старшего поколения и младшего</a:t>
            </a:r>
          </a:p>
          <a:p>
            <a:pPr>
              <a:lnSpc>
                <a:spcPct val="120000"/>
              </a:lnSpc>
            </a:pPr>
            <a:r>
              <a:rPr lang="ru-RU" sz="2000" dirty="0"/>
              <a:t>Сохранение и укрепление здоровья населения </a:t>
            </a:r>
            <a:r>
              <a:rPr lang="ru-RU" sz="2000" dirty="0" err="1"/>
              <a:t>г.о</a:t>
            </a:r>
            <a:r>
              <a:rPr lang="ru-RU" sz="2000" dirty="0"/>
              <a:t>. Тольятти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C673B-2D7F-27EE-BA8C-5BA6EE17D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578EE6-3797-2ED2-850E-205E89EAB6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5770" y="2281919"/>
            <a:ext cx="8413004" cy="426149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u="sng" dirty="0"/>
              <a:t>Количественные показатели:</a:t>
            </a:r>
          </a:p>
          <a:p>
            <a:pPr marL="0" indent="0">
              <a:buNone/>
            </a:pPr>
            <a:r>
              <a:rPr lang="ru-RU" dirty="0"/>
              <a:t>1. Увеличение количества мероприятий на 30 %</a:t>
            </a:r>
          </a:p>
          <a:p>
            <a:pPr marL="0" indent="0">
              <a:buNone/>
            </a:pPr>
            <a:r>
              <a:rPr lang="ru-RU" dirty="0"/>
              <a:t>2. Увеличение количества участников проекта на 30%;</a:t>
            </a:r>
          </a:p>
          <a:p>
            <a:pPr marL="0" indent="0">
              <a:buNone/>
            </a:pPr>
            <a:r>
              <a:rPr lang="ru-RU" dirty="0"/>
              <a:t>3. Увеличение количество лекций, направленных на профилактику различных осложнений малоподвижного образа жизни на 40%;</a:t>
            </a:r>
          </a:p>
          <a:p>
            <a:pPr marL="0" indent="0">
              <a:buNone/>
            </a:pPr>
            <a:r>
              <a:rPr lang="ru-RU" dirty="0"/>
              <a:t>4. Увеличение групп «серебряного возраста» в клубах по месту жительства на 30 %</a:t>
            </a:r>
          </a:p>
          <a:p>
            <a:pPr marL="0" indent="0">
              <a:buNone/>
            </a:pPr>
            <a:r>
              <a:rPr lang="ru-RU" u="sng" dirty="0"/>
              <a:t>Качественные изменения:</a:t>
            </a:r>
          </a:p>
          <a:p>
            <a:pPr marL="0" indent="0">
              <a:buNone/>
            </a:pPr>
            <a:r>
              <a:rPr lang="ru-RU" dirty="0"/>
              <a:t>1.Повышение коэффициента информированности населения о социально-значимых заболеваниях, формирование у них основ здорового образа жизни;</a:t>
            </a:r>
          </a:p>
          <a:p>
            <a:pPr marL="0" indent="0">
              <a:buNone/>
            </a:pPr>
            <a:r>
              <a:rPr lang="ru-RU" dirty="0"/>
              <a:t>2. Популяризация видов спорта как средства поддержания организма в тонусе, так и профилактики осложнений малоподвижного образа жизни;</a:t>
            </a:r>
          </a:p>
          <a:p>
            <a:pPr marL="0" indent="0">
              <a:buNone/>
            </a:pPr>
            <a:r>
              <a:rPr lang="ru-RU" dirty="0"/>
              <a:t>3. Снижение уровня заболеваемости систем организма у постоянных участников мероприятий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52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 noEditPoints="1"/>
          </p:cNvSpPr>
          <p:nvPr>
            <p:ph type="title"/>
          </p:nvPr>
        </p:nvSpPr>
        <p:spPr>
          <a:xfrm>
            <a:off x="320320" y="444859"/>
            <a:ext cx="6843879" cy="862881"/>
          </a:xfrm>
        </p:spPr>
        <p:txBody>
          <a:bodyPr/>
          <a:lstStyle/>
          <a:p>
            <a:r>
              <a:rPr lang="ru-RU" sz="3600" dirty="0"/>
              <a:t>"Здоровый двор"</a:t>
            </a:r>
            <a:endParaRPr lang="en-US" dirty="0"/>
          </a:p>
        </p:txBody>
      </p:sp>
      <p:sp>
        <p:nvSpPr>
          <p:cNvPr id="7" name="Text Placeholder 6"/>
          <p:cNvSpPr>
            <a:spLocks noGrp="1" noEditPoints="1"/>
          </p:cNvSpPr>
          <p:nvPr>
            <p:ph sz="quarter" idx="13"/>
          </p:nvPr>
        </p:nvSpPr>
        <p:spPr>
          <a:xfrm>
            <a:off x="2133600" y="2281238"/>
            <a:ext cx="7810500" cy="37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pSp>
        <p:nvGrpSpPr>
          <p:cNvPr id="19" name="Group 18"/>
          <p:cNvGrpSpPr/>
          <p:nvPr/>
        </p:nvGrpSpPr>
        <p:grpSpPr bwMode="auto">
          <a:xfrm rot="16200000" flipV="1">
            <a:off x="-1524000" y="3900132"/>
            <a:ext cx="2959226" cy="2959226"/>
            <a:chOff x="0" y="12289"/>
            <a:chExt cx="3550" cy="3551"/>
          </a:xfrm>
        </p:grpSpPr>
        <p:sp>
          <p:nvSpPr>
            <p:cNvPr id="20" name="Freeform 1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/>
              <a:ahLst/>
              <a:cxnLst/>
              <a:rect l="l" t="t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/>
              <a:ahLst/>
              <a:cxnLst/>
              <a:rect l="l" t="t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/>
              <a:ahLst/>
              <a:cxnLst/>
              <a:rect l="l" t="t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rot="0" vert="horz" wrap="square" lIns="91440" tIns="45720" rIns="91440" bIns="45720" anchor="t" upright="1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75370" y="1027714"/>
            <a:ext cx="3342730" cy="2507047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5138762" y="3680464"/>
            <a:ext cx="3592775" cy="26945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D0C90F-3795-9053-3DBE-35B13D7FB645}"/>
              </a:ext>
            </a:extLst>
          </p:cNvPr>
          <p:cNvSpPr txBox="1"/>
          <p:nvPr/>
        </p:nvSpPr>
        <p:spPr>
          <a:xfrm>
            <a:off x="77085" y="2281237"/>
            <a:ext cx="465798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</a:rPr>
              <a:t>	Реализация проекта способствует развитию добрососедских отношений, улучшает настроение жителей, это мероприятие, где люди всех возрастов и интересов находят занятие по душе в шаговой доступности, поэтому при проведении учитываются потребности различных категорий граждан и социальных групп. 	Проведение мастер-классов дает возможность познакомиться и выбрать вид спорта по душе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3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5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 noEditPoints="1"/>
          </p:cNvSpPr>
          <p:nvPr>
            <p:ph type="ctrTitle"/>
          </p:nvPr>
        </p:nvSpPr>
        <p:spPr>
          <a:xfrm>
            <a:off x="414137" y="-1714495"/>
            <a:ext cx="9525798" cy="2717348"/>
          </a:xfrm>
        </p:spPr>
        <p:txBody>
          <a:bodyPr/>
          <a:lstStyle/>
          <a:p>
            <a:r>
              <a:rPr lang="ru-RU" sz="4000" dirty="0"/>
              <a:t>«Здоровый двор – </a:t>
            </a:r>
            <a:br>
              <a:rPr lang="ru-RU" sz="4000" dirty="0"/>
            </a:br>
            <a:r>
              <a:rPr lang="ru-RU" sz="4000" dirty="0"/>
              <a:t>это мастер-классы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BAD46E-7491-A92A-1613-2FD0FBFB8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9" y="1115734"/>
            <a:ext cx="3338819" cy="25041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E6EF9D-CF50-9CB6-35DC-D61A801F4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559" y="1115734"/>
            <a:ext cx="3296873" cy="25043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6AC7A8-ECC5-07AD-FB10-0DE3E2BD61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559" y="4050704"/>
            <a:ext cx="3346059" cy="25043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C0A3EF-6257-83A9-3549-D1067BA40A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9" y="4050906"/>
            <a:ext cx="3338819" cy="25041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 noEditPoints="1"/>
          </p:cNvSpPr>
          <p:nvPr>
            <p:ph type="ctrTitle"/>
          </p:nvPr>
        </p:nvSpPr>
        <p:spPr>
          <a:xfrm>
            <a:off x="226463" y="-1314651"/>
            <a:ext cx="9525798" cy="2717348"/>
          </a:xfrm>
        </p:spPr>
        <p:txBody>
          <a:bodyPr/>
          <a:lstStyle/>
          <a:p>
            <a:r>
              <a:rPr lang="ru-RU" sz="4000" dirty="0"/>
              <a:t>"Здоровый двор" - это </a:t>
            </a:r>
            <a:br>
              <a:rPr lang="ru-RU" sz="4000" dirty="0"/>
            </a:br>
            <a:r>
              <a:rPr lang="ru-RU" sz="4000" dirty="0"/>
              <a:t>подвижные и интерактивные игры</a:t>
            </a:r>
            <a:endParaRPr lang="en-US" dirty="0"/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9362" y="1496411"/>
            <a:ext cx="3446089" cy="2584567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6940" y="1496411"/>
            <a:ext cx="3446090" cy="2584567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16940" y="4128639"/>
            <a:ext cx="3446090" cy="25845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21D328-EB70-9922-805D-A64785D736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973" y="4128639"/>
            <a:ext cx="3454478" cy="2590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2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3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2" animBg="1"/>
      <p:bldP spid="14" grpId="1" animBg="1"/>
      <p:bldP spid="15" grpId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50864-1473-BCD7-EE4D-6A866CBE1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573DA51-5D4A-71CC-8F6F-365CE2D59032}"/>
              </a:ext>
            </a:extLst>
          </p:cNvPr>
          <p:cNvSpPr>
            <a:spLocks noGrp="1" noEditPoints="1"/>
          </p:cNvSpPr>
          <p:nvPr>
            <p:ph type="ctrTitle"/>
          </p:nvPr>
        </p:nvSpPr>
        <p:spPr>
          <a:xfrm>
            <a:off x="180975" y="-1114626"/>
            <a:ext cx="8782050" cy="2717348"/>
          </a:xfrm>
        </p:spPr>
        <p:txBody>
          <a:bodyPr/>
          <a:lstStyle/>
          <a:p>
            <a:r>
              <a:rPr lang="ru-RU" sz="4000" dirty="0"/>
              <a:t>"Здоровый двор" - пробное выполнение нормативов комплекса ГТО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00A7A8-33E0-F8CC-B9B7-EAC143871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00" y="1683067"/>
            <a:ext cx="4288893" cy="24151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06E7E-AF06-61B6-7F81-D97460634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33650"/>
            <a:ext cx="1971675" cy="3505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38A33F-4F89-DDBC-1F91-CE7B72176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794" y="2533650"/>
            <a:ext cx="1973865" cy="3505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27A303-9F3A-88FD-F6CB-91AE474EEE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01" y="4395193"/>
            <a:ext cx="4284732" cy="241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631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438</Words>
  <Application>Microsoft Office PowerPoint</Application>
  <PresentationFormat>Экран (4:3)</PresentationFormat>
  <Paragraphs>59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Franklin Gothic Book</vt:lpstr>
      <vt:lpstr>Franklin Gothic Demi</vt:lpstr>
      <vt:lpstr>Custom</vt:lpstr>
      <vt:lpstr>  Физкультурно-спортивный проект г.о Тольятти  "Здоровый двор"</vt:lpstr>
      <vt:lpstr>«Здоровый двор»</vt:lpstr>
      <vt:lpstr>Цель нашего проекта:</vt:lpstr>
      <vt:lpstr>Задачи нашего проекта:</vt:lpstr>
      <vt:lpstr>Показатели проекта:</vt:lpstr>
      <vt:lpstr>"Здоровый двор"</vt:lpstr>
      <vt:lpstr>«Здоровый двор –  это мастер-классы</vt:lpstr>
      <vt:lpstr>"Здоровый двор" - это  подвижные и интерактивные игры</vt:lpstr>
      <vt:lpstr>"Здоровый двор" - пробное выполнение нормативов комплекса ГТО</vt:lpstr>
      <vt:lpstr>"Здоровый двор" - веселые старты,  конкурсы и викторины, квесты.</vt:lpstr>
      <vt:lpstr>В нашем проекте приняли участие</vt:lpstr>
      <vt:lpstr>Тиражирование проекта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user</cp:lastModifiedBy>
  <cp:revision>1</cp:revision>
  <dcterms:created xsi:type="dcterms:W3CDTF">2023-12-20T08:12:12Z</dcterms:created>
  <dcterms:modified xsi:type="dcterms:W3CDTF">2024-11-17T12:28:58Z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